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5"/>
  </p:notesMasterIdLst>
  <p:handoutMasterIdLst>
    <p:handoutMasterId r:id="rId66"/>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86" r:id="rId20"/>
    <p:sldId id="300" r:id="rId21"/>
    <p:sldId id="301" r:id="rId22"/>
    <p:sldId id="303" r:id="rId23"/>
    <p:sldId id="306" r:id="rId24"/>
    <p:sldId id="317" r:id="rId25"/>
    <p:sldId id="325" r:id="rId26"/>
    <p:sldId id="358" r:id="rId27"/>
    <p:sldId id="340" r:id="rId28"/>
    <p:sldId id="341" r:id="rId29"/>
    <p:sldId id="342" r:id="rId30"/>
    <p:sldId id="343" r:id="rId31"/>
    <p:sldId id="344" r:id="rId32"/>
    <p:sldId id="345" r:id="rId33"/>
    <p:sldId id="346" r:id="rId34"/>
    <p:sldId id="347" r:id="rId35"/>
    <p:sldId id="388" r:id="rId36"/>
    <p:sldId id="359" r:id="rId37"/>
    <p:sldId id="349" r:id="rId38"/>
    <p:sldId id="350" r:id="rId39"/>
    <p:sldId id="363" r:id="rId40"/>
    <p:sldId id="364" r:id="rId41"/>
    <p:sldId id="326"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288" r:id="rId61"/>
    <p:sldId id="290" r:id="rId62"/>
    <p:sldId id="291" r:id="rId63"/>
    <p:sldId id="292" r:id="rId64"/>
  </p:sldIdLst>
  <p:sldSz cx="12188825" cy="6858000"/>
  <p:notesSz cx="6858000" cy="9296400"/>
  <p:embeddedFontLst>
    <p:embeddedFont>
      <p:font typeface="Consolas" pitchFamily="49" charset="0"/>
      <p:regular r:id="rId67"/>
      <p:bold r:id="rId68"/>
      <p:italic r:id="rId69"/>
      <p:boldItalic r:id="rId70"/>
    </p:embeddedFont>
    <p:embeddedFont>
      <p:font typeface="Segoe Light" pitchFamily="34" charset="0"/>
      <p:regular r:id="rId71"/>
      <p:italic r:id="rId72"/>
    </p:embeddedFont>
    <p:embeddedFont>
      <p:font typeface="ＭＳ Ｐゴシック" pitchFamily="34" charset="-128"/>
      <p:regular r:id="rId73"/>
    </p:embeddedFont>
    <p:embeddedFont>
      <p:font typeface="Segoe UI Light" pitchFamily="34" charset="0"/>
      <p:regular r:id="rId74"/>
    </p:embeddedFont>
    <p:embeddedFont>
      <p:font typeface="Segoe UI" pitchFamily="34" charset="0"/>
      <p:regular r:id="rId75"/>
      <p:bold r:id="rId76"/>
      <p:italic r:id="rId77"/>
      <p:boldItalic r:id="rId78"/>
    </p:embeddedFont>
  </p:embeddedFontLst>
  <p:custDataLst>
    <p:tags r:id="rId7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8135" autoAdjust="0"/>
  </p:normalViewPr>
  <p:slideViewPr>
    <p:cSldViewPr snapToGrid="0" snapToObjects="1">
      <p:cViewPr varScale="1">
        <p:scale>
          <a:sx n="92" d="100"/>
          <a:sy n="92" d="100"/>
        </p:scale>
        <p:origin x="-678" y="-102"/>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35674496"/>
        <c:axId val="135680384"/>
      </c:barChart>
      <c:catAx>
        <c:axId val="135674496"/>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5680384"/>
        <c:crosses val="autoZero"/>
        <c:auto val="1"/>
        <c:lblAlgn val="ctr"/>
        <c:lblOffset val="100"/>
        <c:noMultiLvlLbl val="0"/>
      </c:catAx>
      <c:valAx>
        <c:axId val="135680384"/>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5674496"/>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24,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a:t>
            </a:r>
            <a:r>
              <a:rPr lang="en-US" baseline="0" dirty="0" smtClean="0"/>
              <a:t> is about reimagining the browser in Windows 8. </a:t>
            </a:r>
            <a:r>
              <a:rPr lang="en-US" sz="900" kern="1200" dirty="0" smtClean="0">
                <a:solidFill>
                  <a:schemeClr val="tx1"/>
                </a:solidFill>
                <a:effectLst/>
                <a:latin typeface="Segoe UI Light" pitchFamily="34" charset="0"/>
                <a:ea typeface="+mn-ea"/>
                <a:cs typeface="+mn-cs"/>
              </a:rPr>
              <a:t>The web is literally edge-to-edge. This experience</a:t>
            </a:r>
            <a:r>
              <a:rPr lang="en-US" sz="900" kern="1200" baseline="0" dirty="0" smtClean="0">
                <a:solidFill>
                  <a:schemeClr val="tx1"/>
                </a:solidFill>
                <a:effectLst/>
                <a:latin typeface="Segoe UI Light" pitchFamily="34" charset="0"/>
                <a:ea typeface="+mn-ea"/>
                <a:cs typeface="+mn-cs"/>
              </a:rPr>
              <a:t> is optimized for touch-based devices - </a:t>
            </a:r>
            <a:r>
              <a:rPr lang="en-US" sz="900" kern="1200" dirty="0" smtClean="0">
                <a:solidFill>
                  <a:schemeClr val="tx1"/>
                </a:solidFill>
                <a:effectLst/>
                <a:latin typeface="Segoe UI Light" pitchFamily="34" charset="0"/>
                <a:ea typeface="+mn-ea"/>
                <a:cs typeface="+mn-cs"/>
              </a:rPr>
              <a:t>browser tabs and navigation controls appear and then quietly get out of the way when you don’t want them anymore.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For</a:t>
            </a:r>
            <a:r>
              <a:rPr lang="en-US" sz="900" kern="1200" baseline="0" dirty="0" smtClean="0">
                <a:solidFill>
                  <a:schemeClr val="tx1"/>
                </a:solidFill>
                <a:effectLst/>
                <a:latin typeface="Segoe UI Light" pitchFamily="34" charset="0"/>
                <a:ea typeface="+mn-ea"/>
                <a:cs typeface="+mn-cs"/>
              </a:rPr>
              <a:t> developers, IE10 presents new opportunities to build richer, more interactive websites while supporting many browsers and platforms: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b="1" kern="1200" dirty="0" smtClean="0">
                <a:solidFill>
                  <a:schemeClr val="tx1"/>
                </a:solidFill>
                <a:effectLst/>
                <a:latin typeface="Segoe UI Light" pitchFamily="34" charset="0"/>
                <a:ea typeface="+mn-ea"/>
                <a:cs typeface="+mn-cs"/>
              </a:rPr>
              <a:t>More standards support</a:t>
            </a:r>
            <a:r>
              <a:rPr lang="en-US" sz="900" b="1" kern="1200" baseline="0" dirty="0" smtClean="0">
                <a:solidFill>
                  <a:schemeClr val="tx1"/>
                </a:solidFill>
                <a:effectLst/>
                <a:latin typeface="Segoe UI Light" pitchFamily="34" charset="0"/>
                <a:ea typeface="+mn-ea"/>
                <a:cs typeface="+mn-cs"/>
              </a:rPr>
              <a:t> </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built with more </a:t>
            </a:r>
            <a:r>
              <a:rPr lang="en-US" sz="900" kern="1200" baseline="0" dirty="0" smtClean="0">
                <a:solidFill>
                  <a:schemeClr val="tx1"/>
                </a:solidFill>
                <a:effectLst/>
                <a:latin typeface="Segoe UI Light" pitchFamily="34" charset="0"/>
                <a:ea typeface="+mn-ea"/>
                <a:cs typeface="+mn-cs"/>
              </a:rPr>
              <a:t>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Windows 8 Product Guide (http://msdn.microsoft.com/en-us/windows/apps/hh852650)</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1450" indent="-171450">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pPr marL="0" indent="0">
              <a:buFont typeface="Wingdings" pitchFamily="2" charset="2"/>
              <a:buNone/>
            </a:pPr>
            <a:endParaRPr lang="en-US"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1450" indent="-171450">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1450" indent="-171450">
              <a:buFont typeface="Wingdings" pitchFamily="2" charset="2"/>
              <a:buChar cha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Hardware</a:t>
            </a:r>
            <a:r>
              <a:rPr lang="en-US" b="0" baseline="0" dirty="0" smtClean="0"/>
              <a:t> acceleration (http://blogs.msdn.com/b/ie/archive/2011/04/26/understanding-differences-in-hardware-acceleration-through-paintball.aspx)</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0" dirty="0" smtClean="0"/>
          </a:p>
          <a:p>
            <a:pPr marL="171450" indent="-171450">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is the next step in hardware</a:t>
            </a:r>
            <a:r>
              <a:rPr lang="en-US" baseline="0" dirty="0" smtClean="0"/>
              <a:t>-accelerated standards with 33 new standards supported (about 220% more than IE9).  </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Drag and drop, forms, and </a:t>
            </a:r>
            <a:r>
              <a:rPr lang="en-US" baseline="0" dirty="0" err="1" smtClean="0"/>
              <a:t>FileAPI</a:t>
            </a:r>
            <a:r>
              <a:rPr lang="en-US" baseline="0" dirty="0" smtClean="0"/>
              <a:t> make the web feel more like native applications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Changes between IE9 to IE10 also demonstrate how standards-based technologies evolve: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List of IE10 supported standards (http://msdn.microsoft.com/en-us/library/ie/hh673549(v=vs.85).aspx)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Site-ready web sockets (http://blogs.msdn.com/b/ie/archive/2011/09/15/site-ready-websockets.aspx)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HTML5 Labs (http://html5labs.interoperabilitybridges.com/)</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 Testing Center (http://samples.msdn.microsoft.com/ietestcenter/)</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lvl="0" indent="-34077">
              <a:buFont typeface="Wingdings" pitchFamily="2" charset="2"/>
              <a:buNone/>
            </a:pPr>
            <a:r>
              <a:rPr lang="en-US" b="1" dirty="0" smtClean="0"/>
              <a:t>Talking track:</a:t>
            </a:r>
          </a:p>
          <a:p>
            <a:pPr marL="350354" lvl="1" indent="-171450">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0354" lvl="1" indent="-171450">
              <a:buFont typeface="Wingdings" pitchFamily="2" charset="2"/>
              <a:buChar char="§"/>
            </a:pPr>
            <a:r>
              <a:rPr lang="en-US" baseline="0" dirty="0" smtClean="0"/>
              <a:t>It’s a 3 step process:</a:t>
            </a:r>
          </a:p>
          <a:p>
            <a:pPr marL="522593" lvl="2" indent="-228600">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2593" lvl="2" indent="-228600">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2593" lvl="2" indent="-228600">
              <a:buFont typeface="+mj-lt"/>
              <a:buAutoNum type="arabicPeriod"/>
            </a:pPr>
            <a:r>
              <a:rPr lang="en-US" baseline="0" dirty="0" smtClean="0"/>
              <a:t>Since browsers change regularly, implement feature detection to ensure your users always have a consistent experience.  Use a tool like Modernizr.</a:t>
            </a:r>
          </a:p>
          <a:p>
            <a:pPr marL="0" lvl="0" indent="-34077">
              <a:buFont typeface="+mj-lt"/>
              <a:buNone/>
            </a:pPr>
            <a:endParaRPr lang="en-US" baseline="0" dirty="0" smtClean="0"/>
          </a:p>
          <a:p>
            <a:pPr marL="0" lvl="0" indent="-34077">
              <a:buFont typeface="+mj-lt"/>
              <a:buNone/>
            </a:pPr>
            <a:r>
              <a:rPr lang="en-US" b="1" baseline="0" dirty="0" smtClean="0"/>
              <a:t>Links:</a:t>
            </a:r>
          </a:p>
          <a:p>
            <a:pPr marL="350354" lvl="1" indent="-171450">
              <a:buFont typeface="Wingdings" pitchFamily="2" charset="2"/>
              <a:buChar char="§"/>
            </a:pPr>
            <a:r>
              <a:rPr lang="en-US" baseline="0" dirty="0" smtClean="0"/>
              <a:t>Update your docmode for web standards (http://blog.reybango.com/2012/01/09/fix-common-ie-problems-update-your-docmode-for-web-standards/)</a:t>
            </a:r>
          </a:p>
          <a:p>
            <a:pPr marL="350354" lvl="1" indent="-171450">
              <a:buFont typeface="Wingdings" pitchFamily="2" charset="2"/>
              <a:buChar char="§"/>
            </a:pPr>
            <a:r>
              <a:rPr lang="en-US" baseline="0" dirty="0" smtClean="0"/>
              <a:t>Compat Inspector (http://ie.microsoft.com/testdrive/HTML5/CompatInspector/) </a:t>
            </a:r>
          </a:p>
          <a:p>
            <a:pPr marL="350354" lvl="1" indent="-171450">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One of the biggest pain points for developers is supporting old versions of IE which are not based on modern web standards.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There are two things we need to do to move the web forward: </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Update people’s browsers.  Microsoft began implementing automatic updates for IE6/7/8 last October for those that opt-in.</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Compat Inspect is a JS library that can be added when you test your site.  It’s the quickest way to get rid of this old markup and get to cross-browser coding.</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 easy way to do this is by adding it to your Fiddler Script to adjust inject it onto pages you visit.</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Auto-Updates (http://windowsteamblog.com/ie/b/ie/archive/2011/12/15/ie-to-start-automatic-upgrades-across-windows-xp-windows-vista-and-windows-7.aspx)</a:t>
            </a:r>
          </a:p>
          <a:p>
            <a:pPr marL="350354" lvl="1" indent="-171450">
              <a:buFont typeface="Wingdings" pitchFamily="2" charset="2"/>
              <a:buChar char="§"/>
            </a:pPr>
            <a:r>
              <a:rPr lang="en-US" baseline="0" dirty="0" smtClean="0"/>
              <a:t>Compat Inspector (http://blogs.msdn.com/b/ie/archive/2012/01/20/ie10-compat-inspector.aspx)</a:t>
            </a:r>
          </a:p>
          <a:p>
            <a:pPr marL="350354" lvl="1" indent="-171450">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haven’t tried the F12 Developer tools in IE10 or 9, maybe it’s time to take a second look.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How to use F12 Developer Tools (http://msdn.microsoft.com/en-us/library/IE/gg589507(v=vs.85).aspx)</a:t>
            </a:r>
            <a:endParaRPr lang="en-US" dirty="0" smtClean="0"/>
          </a:p>
          <a:p>
            <a:pPr marL="350354" lvl="1" indent="-171450">
              <a:buFont typeface="Wingdings" pitchFamily="2" charset="2"/>
              <a:buChar char="§"/>
            </a:pPr>
            <a:r>
              <a:rPr lang="en-US" baseline="0" dirty="0" smtClean="0"/>
              <a:t>Hacking with F12 Developer Tools (http://channel9.msdn.com/events/mix/mix11/HTM18)</a:t>
            </a:r>
          </a:p>
          <a:p>
            <a:pPr marL="350354" lvl="1" indent="-171450">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mj-lt"/>
              <a:buNone/>
            </a:pPr>
            <a:r>
              <a:rPr lang="en-US" b="1" baseline="0" dirty="0" smtClean="0"/>
              <a:t>Great demos for cross-browser coding:</a:t>
            </a:r>
          </a:p>
          <a:p>
            <a:pPr marL="228600" indent="-228600">
              <a:buFont typeface="Wingdings" pitchFamily="2" charset="2"/>
              <a:buChar char="§"/>
            </a:pPr>
            <a:r>
              <a:rPr lang="en-US" baseline="0" dirty="0" smtClean="0"/>
              <a:t>Show how-to declare a well-formed docmode using F12 developer tool to show IE10 / 9 Standards Mode (http://blog.reybango.com/2012/01/09/fix-common-ie-problems-update-your-docmode-for-web-standards/)</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how-to run Compat Inspector with </a:t>
            </a:r>
            <a:r>
              <a:rPr lang="en-US" baseline="0" dirty="0" err="1" smtClean="0"/>
              <a:t>Fiddlr</a:t>
            </a:r>
            <a:r>
              <a:rPr lang="en-US" baseline="0" dirty="0" smtClean="0"/>
              <a:t> (http://blogs.msdn.com/b/ie/archive/2012/01/20/ie10-compat-inspector.aspx)</a:t>
            </a:r>
          </a:p>
          <a:p>
            <a:pPr marL="228600" indent="-228600">
              <a:buFont typeface="Wingdings" pitchFamily="2" charset="2"/>
              <a:buChar char="§"/>
            </a:pPr>
            <a:r>
              <a:rPr lang="en-US" baseline="0" dirty="0" smtClean="0"/>
              <a:t>Hands-On CSS Platform (http://ie.microsoft.com/testdrive/Graphics/hands-on-css3/)</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Walkthrough F12 Developer Tools like this (http://channel9.msdn.com/events/mix/mix11/HTM18)</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Technology-specific @ IETestDrive (http://ie.microsoft.com/testdrive/)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touch-first UI in IE10 is designed for your users to easily navigate within your site and between sites.  This “new language of touch” is common across Windows 8 metro apps and sites in IE10.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In-browser navigation appears when you gesture and gets out of the way when you don’t need it.  There are many ways to navigate between pages: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Back, Forward, Refresh buttons in the navigation bar</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Swipe on the left or right side of the page to switch between sites (and apps)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list of recent or pinned sites pops down to explore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pop-up keyboard with auto-complete and search</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You make</a:t>
            </a:r>
            <a:r>
              <a:rPr lang="en-US" sz="900" kern="1200" baseline="0" dirty="0" smtClean="0">
                <a:solidFill>
                  <a:schemeClr val="tx1"/>
                </a:solidFill>
                <a:effectLst/>
                <a:latin typeface="Segoe UI Light" pitchFamily="34" charset="0"/>
                <a:ea typeface="+mn-ea"/>
                <a:cs typeface="+mn-cs"/>
              </a:rPr>
              <a:t> your site touch-friendly, use the </a:t>
            </a:r>
            <a:r>
              <a:rPr lang="en-US" sz="900" kern="1200" baseline="0" dirty="0" err="1" smtClean="0">
                <a:solidFill>
                  <a:schemeClr val="tx1"/>
                </a:solidFill>
                <a:effectLst/>
                <a:latin typeface="Segoe UI Light" pitchFamily="34" charset="0"/>
                <a:ea typeface="+mn-ea"/>
                <a:cs typeface="+mn-cs"/>
              </a:rPr>
              <a:t>MSPointersAPI</a:t>
            </a:r>
            <a:r>
              <a:rPr lang="en-US" sz="900" kern="1200" baseline="0" dirty="0" smtClean="0">
                <a:solidFill>
                  <a:schemeClr val="tx1"/>
                </a:solidFill>
                <a:effectLst/>
                <a:latin typeface="Segoe UI Light" pitchFamily="34" charset="0"/>
                <a:ea typeface="+mn-ea"/>
                <a:cs typeface="+mn-cs"/>
              </a:rPr>
              <a:t> to support multiple forms of input (like mouse, gesture, pen).  This allows you to support many devices including desktops, laptops, and tablets in one step.  Since many of you also support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touch, we’ve created a case study that can help you easily convert it to work in the many touch-enabled browsers.  Search for “how-to convert my </a:t>
            </a:r>
            <a:r>
              <a:rPr lang="en-US" sz="900" kern="1200" baseline="0" dirty="0" err="1" smtClean="0">
                <a:solidFill>
                  <a:schemeClr val="tx1"/>
                </a:solidFill>
                <a:effectLst/>
                <a:latin typeface="Segoe UI Light" pitchFamily="34" charset="0"/>
                <a:ea typeface="+mn-ea"/>
                <a:cs typeface="+mn-cs"/>
              </a:rPr>
              <a:t>iOS</a:t>
            </a:r>
            <a:r>
              <a:rPr lang="en-US" sz="900" kern="1200" baseline="0" dirty="0" smtClean="0">
                <a:solidFill>
                  <a:schemeClr val="tx1"/>
                </a:solidFill>
                <a:effectLst/>
                <a:latin typeface="Segoe UI Light" pitchFamily="34" charset="0"/>
                <a:ea typeface="+mn-ea"/>
                <a:cs typeface="+mn-cs"/>
              </a:rPr>
              <a:t> touch experience to IE10 metro.”</a:t>
            </a: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Touch Input for IE10 and Metro style Apps (http://blogs.msdn.com/b/ie/archive/2011/09/20/touch-input-for-ie10-and-metro-style-apps.aspx)</a:t>
            </a:r>
          </a:p>
          <a:p>
            <a:pPr marL="350354" lvl="1" indent="-171450">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0354" lvl="1" indent="-171450">
              <a:buFont typeface="Wingdings" pitchFamily="2" charset="2"/>
              <a:buChar char="§"/>
            </a:pPr>
            <a:r>
              <a:rPr lang="en-US" baseline="0" dirty="0" smtClean="0"/>
              <a:t>Touch Effects (http://ie.microsoft.com/testdrive/Graphics/TouchEffects/)</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49</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best practice is to use feature detection to serve an HTML5 video experience and fallback to Flash gracefully.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site requires plug-ins and must continue to, you can implement a meta-tag that prompts the user to switch to Internet Explorer for the desktop.</a:t>
            </a:r>
            <a:endParaRPr lang="en-US"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Browsing without Plug-Ins (http://blogs.msdn.com/b/ie/archive/2011/08/31/browsing-without-plug-ins.aspx)</a:t>
            </a:r>
          </a:p>
          <a:p>
            <a:pPr marL="350354" lvl="1" indent="-171450">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50</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Most importantly, pinning is easily discovered in the metro browser at one-click.  You not longer need to prompt your users to drag an icon or site tab to pin.</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Web browsing in Windows 8 (http://blogs.msdn.com/b/b8/archive/2012/03/13/web-browsing-in-windows-8-consumer-preview-with-ie10.aspx)</a:t>
            </a:r>
          </a:p>
          <a:p>
            <a:pPr marL="350354" lvl="1" indent="-171450">
              <a:buFont typeface="Wingdings" pitchFamily="2" charset="2"/>
              <a:buChar char="§"/>
            </a:pPr>
            <a:r>
              <a:rPr lang="en-US" baseline="0" dirty="0" smtClean="0"/>
              <a:t>IE10 pinning in Windows 8 test drive (http://ie.microsoft.com/testdrive/Browser/SitePinningInWin8/)</a:t>
            </a:r>
          </a:p>
          <a:p>
            <a:pPr marL="350354" lvl="1" indent="-171450">
              <a:buFont typeface="Wingdings" pitchFamily="2" charset="2"/>
              <a:buChar char="§"/>
            </a:pPr>
            <a:r>
              <a:rPr lang="en-US" baseline="0" dirty="0" err="1" smtClean="0"/>
              <a:t>BuildMyPinnedSite</a:t>
            </a:r>
            <a:r>
              <a:rPr lang="en-US" baseline="0" dirty="0" smtClean="0"/>
              <a:t> (http://www.buildmypinnedsite.com)</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51</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52</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Demo: </a:t>
            </a:r>
            <a:r>
              <a:rPr lang="en-US" dirty="0" smtClean="0"/>
              <a:t>http://www.cuttherope.ie/</a:t>
            </a:r>
            <a:r>
              <a:rPr lang="en-US" baseline="0" dirty="0" smtClean="0"/>
              <a:t>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Brought to life in an HTML5 standards browser for IE9.  Works great in Firefox, Chrome, and IE10 too.</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Uses HTML5, CSS3, and JS converted to a Windows 8 metro app in a weekend</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the developer “behind the scenes” for code samples on how to create HTML5 games.  You can also search MSDN or BuildNewGames.com to learn 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Shows how IE10 browser features (touch-friendly, plug-in free, pinning, metro app discovery) all work together in a seamless web experience that rivals native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4/24/2012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53</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baseline="0" dirty="0" smtClean="0"/>
              <a:t>More great demos:</a:t>
            </a:r>
          </a:p>
          <a:p>
            <a:pPr marL="171450" indent="-171450">
              <a:buFont typeface="Wingdings" pitchFamily="2" charset="2"/>
              <a:buChar char="§"/>
            </a:pPr>
            <a:r>
              <a:rPr lang="en-US" b="0" baseline="0" dirty="0" smtClean="0"/>
              <a:t>Disney </a:t>
            </a:r>
            <a:r>
              <a:rPr lang="en-US" b="0" baseline="0" dirty="0" err="1" smtClean="0"/>
              <a:t>Tron</a:t>
            </a:r>
            <a:r>
              <a:rPr lang="en-US" b="0" baseline="0" dirty="0" smtClean="0"/>
              <a:t> (http://disneydigitalbooks.go.com/tron/) – SVG and canvas in a digital comic book built with IE9</a:t>
            </a:r>
          </a:p>
          <a:p>
            <a:pPr marL="171450" indent="-171450">
              <a:buFont typeface="Wingdings" pitchFamily="2" charset="2"/>
              <a:buChar char="§"/>
            </a:pPr>
            <a:r>
              <a:rPr lang="en-US" b="0" baseline="0" dirty="0" smtClean="0"/>
              <a:t>World’s Biggest </a:t>
            </a:r>
            <a:r>
              <a:rPr lang="en-US" b="0" baseline="0" dirty="0" err="1" smtClean="0"/>
              <a:t>Pacman</a:t>
            </a:r>
            <a:r>
              <a:rPr lang="en-US" b="0" baseline="0" dirty="0" smtClean="0"/>
              <a:t> (http://worldsbiggestpacman.com/) – Social integration with a giant set of canvas-based game boards with IE9</a:t>
            </a:r>
          </a:p>
          <a:p>
            <a:pPr marL="171450" indent="-171450">
              <a:buFont typeface="Wingdings" pitchFamily="2" charset="2"/>
              <a:buChar char="§"/>
            </a:pPr>
            <a:r>
              <a:rPr lang="en-US" b="0" baseline="0" dirty="0" smtClean="0"/>
              <a:t>Lost World’s Fairs (http://lostworldsfairs.com/) – WOFF fonts.  Magnify to show how clear the font resolution is.</a:t>
            </a:r>
          </a:p>
          <a:p>
            <a:pPr marL="171450" indent="-171450">
              <a:buFont typeface="Wingdings" pitchFamily="2" charset="2"/>
              <a:buChar char="§"/>
            </a:pPr>
            <a:r>
              <a:rPr lang="en-US" b="0" baseline="0" dirty="0" smtClean="0"/>
              <a:t>Hunger Games (http://thecapitoltour.pn/) – Image skewing and embedded HTML5 videos.  A digital experience for movies that normally would require plug-ins.</a:t>
            </a:r>
          </a:p>
          <a:p>
            <a:pPr marL="171450" indent="-171450">
              <a:buFont typeface="Wingdings" pitchFamily="2" charset="2"/>
              <a:buChar char="§"/>
            </a:pPr>
            <a:r>
              <a:rPr lang="en-US" b="0" baseline="0" dirty="0" err="1" smtClean="0"/>
              <a:t>Marchmallow</a:t>
            </a:r>
            <a:r>
              <a:rPr lang="en-US" b="0" baseline="0" dirty="0" smtClean="0"/>
              <a:t> people (http://www.beautyoftheweb.com/bored2death/) – </a:t>
            </a:r>
            <a:r>
              <a:rPr lang="en-US" b="0" baseline="0" dirty="0" err="1" smtClean="0"/>
              <a:t>sillyness</a:t>
            </a:r>
            <a:r>
              <a:rPr lang="en-US" b="0" baseline="0" dirty="0" smtClean="0"/>
              <a:t> in an HTML5 game with canvas.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1097870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55</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59</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tags" Target="../tags/tag28.xml"/><Relationship Id="rId11" Type="http://schemas.openxmlformats.org/officeDocument/2006/relationships/image" Target="../media/image9.emf"/><Relationship Id="rId5" Type="http://schemas.openxmlformats.org/officeDocument/2006/relationships/tags" Target="../tags/tag27.xml"/><Relationship Id="rId10" Type="http://schemas.openxmlformats.org/officeDocument/2006/relationships/oleObject" Target="../embeddings/oleObject13.bin"/><Relationship Id="rId4" Type="http://schemas.openxmlformats.org/officeDocument/2006/relationships/tags" Target="../tags/tag26.xml"/><Relationship Id="rId9"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1.xml"/><Relationship Id="rId7" Type="http://schemas.openxmlformats.org/officeDocument/2006/relationships/image" Target="../media/image9.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image" Target="../media/image9.emf"/><Relationship Id="rId5" Type="http://schemas.openxmlformats.org/officeDocument/2006/relationships/oleObject" Target="../embeddings/oleObject15.bin"/><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0" y="1414161"/>
            <a:ext cx="11234059" cy="2565070"/>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766" y="4326123"/>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1" y="1440900"/>
            <a:ext cx="11210308" cy="2814452"/>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76" t="11650"/>
          <a:stretch/>
        </p:blipFill>
        <p:spPr bwMode="auto">
          <a:xfrm>
            <a:off x="7386179" y="4869719"/>
            <a:ext cx="4275370" cy="172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71573"/>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98318"/>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9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5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38" y="1141413"/>
            <a:ext cx="8218349" cy="509235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715669220"/>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8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28525593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30993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Cross-Browser Web Standards</a:t>
            </a: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26516937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Cut the Rope</a:t>
            </a:r>
            <a:endParaRPr lang="en-US" dirty="0"/>
          </a:p>
        </p:txBody>
      </p:sp>
      <p:sp>
        <p:nvSpPr>
          <p:cNvPr id="11" name="Subtitle 10"/>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6" name="Picture 2" descr="http://blogs.msdn.com/cfs-file.ashx/__key/communityserver-blogs-components-weblogfiles/00-00-01-29-43-metablogapi/4667.13_2D002D002D00_app_2D00_switch_5F00_3CAFD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842" y="1695450"/>
            <a:ext cx="5857385" cy="3293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9692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Accelerated </a:t>
            </a:r>
            <a:br>
              <a:rPr lang="en-US" dirty="0" smtClean="0"/>
            </a:br>
            <a:r>
              <a:rPr lang="en-US" dirty="0" smtClean="0"/>
              <a:t>Web Standards</a:t>
            </a:r>
            <a:br>
              <a:rPr lang="en-US" dirty="0" smtClean="0"/>
            </a:b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247095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3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and other 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7" name="Rectangle 16"/>
          <p:cNvSpPr/>
          <p:nvPr/>
        </p:nvSpPr>
        <p:spPr>
          <a:xfrm>
            <a:off x="521841" y="6083789"/>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(Content)</a:t>
            </a: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1000"/>
                            </p:stCondLst>
                            <p:childTnLst>
                              <p:par>
                                <p:cTn id="60" presetID="2" presetClass="entr" presetSubtype="2" decel="10000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1+#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decel="10000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ID="2" presetClass="entr" presetSubtype="2" decel="10000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1+#ppt_w/2"/>
                                          </p:val>
                                        </p:tav>
                                        <p:tav tm="100000">
                                          <p:val>
                                            <p:strVal val="#ppt_x"/>
                                          </p:val>
                                        </p:tav>
                                      </p:tavLst>
                                    </p:anim>
                                    <p:anim calcmode="lin" valueType="num">
                                      <p:cBhvr additive="base">
                                        <p:cTn id="73" dur="5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ID="2" presetClass="entr" presetSubtype="2" decel="10000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2" decel="10000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7" grpId="0"/>
      <p:bldP spid="11"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87"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4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the stage, </a:t>
            </a:r>
            <a:br>
              <a:rPr lang="en-US" sz="4000" dirty="0" smtClean="0">
                <a:gradFill>
                  <a:gsLst>
                    <a:gs pos="0">
                      <a:schemeClr val="accent2"/>
                    </a:gs>
                    <a:gs pos="100000">
                      <a:schemeClr val="accent2"/>
                    </a:gs>
                  </a:gsLst>
                  <a:lin ang="5400000" scaled="0"/>
                </a:gradFill>
                <a:latin typeface="Segoe UI Light" pitchFamily="34" charset="0"/>
              </a:rPr>
            </a:br>
            <a:r>
              <a:rPr lang="en-US" sz="4000" dirty="0" smtClean="0">
                <a:gradFill>
                  <a:gsLst>
                    <a:gs pos="0">
                      <a:schemeClr val="accent2"/>
                    </a:gs>
                    <a:gs pos="100000">
                      <a:schemeClr val="accent2"/>
                    </a:gs>
                  </a:gsLst>
                  <a:lin ang="5400000" scaled="0"/>
                </a:gradFill>
                <a:latin typeface="Segoe UI Light" pitchFamily="34" charset="0"/>
              </a:rPr>
              <a:t>not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4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7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metadata/properties"/>
    <ds:schemaRef ds:uri="http://purl.org/dc/term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3784</TotalTime>
  <Words>5136</Words>
  <Application>Microsoft Office PowerPoint</Application>
  <PresentationFormat>Custom</PresentationFormat>
  <Paragraphs>1015</Paragraphs>
  <Slides>59</Slides>
  <Notes>43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0" baseType="lpstr">
      <vt:lpstr>Arial</vt:lpstr>
      <vt:lpstr>Consolas</vt:lpstr>
      <vt:lpstr>Courier New</vt:lpstr>
      <vt:lpstr>Segoe Light</vt:lpstr>
      <vt:lpstr>Wingdings</vt:lpstr>
      <vt:lpstr>ＭＳ Ｐゴシック</vt:lpstr>
      <vt:lpstr>Segoe UI Light</vt:lpstr>
      <vt:lpstr>Segoe UI</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BuildMyPinnedSite.com</vt:lpstr>
      <vt:lpstr>PowerPoint Presentation</vt:lpstr>
      <vt:lpstr>Working with Standards Bodies</vt:lpstr>
      <vt:lpstr>The HTML Working Group</vt:lpstr>
      <vt:lpstr>HTML 5 At a Glance</vt:lpstr>
      <vt:lpstr>1 Key Press (F12) Developer Tools</vt:lpstr>
      <vt:lpstr>PowerPoint Presentation</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Browser Subsystems</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Cross-Browser Web Standards</vt:lpstr>
      <vt:lpstr>PowerPoint Presentation</vt:lpstr>
      <vt:lpstr>Touch first UI</vt:lpstr>
      <vt:lpstr>Plug-in Free Browsing</vt:lpstr>
      <vt:lpstr>Pinning Evolved</vt:lpstr>
      <vt:lpstr>Your Metro App Discovered</vt:lpstr>
      <vt:lpstr>Cut the Rope</vt:lpstr>
      <vt:lpstr>Hardware Accelerated  Web Standards </vt:lpstr>
      <vt:lpstr>PowerPoint Presentation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Brady Gaster</cp:lastModifiedBy>
  <cp:revision>371</cp:revision>
  <cp:lastPrinted>2011-10-11T14:25:22Z</cp:lastPrinted>
  <dcterms:created xsi:type="dcterms:W3CDTF">2011-03-29T16:07:22Z</dcterms:created>
  <dcterms:modified xsi:type="dcterms:W3CDTF">2012-04-25T07:32:57Z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